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8"/>
  </p:handoutMasterIdLst>
  <p:sldIdLst>
    <p:sldId id="319" r:id="rId2"/>
    <p:sldId id="298" r:id="rId3"/>
    <p:sldId id="276" r:id="rId4"/>
    <p:sldId id="277" r:id="rId5"/>
    <p:sldId id="297" r:id="rId6"/>
    <p:sldId id="272" r:id="rId7"/>
    <p:sldId id="269" r:id="rId8"/>
    <p:sldId id="318" r:id="rId9"/>
    <p:sldId id="273" r:id="rId10"/>
    <p:sldId id="301" r:id="rId11"/>
    <p:sldId id="302" r:id="rId12"/>
    <p:sldId id="303" r:id="rId13"/>
    <p:sldId id="274" r:id="rId14"/>
    <p:sldId id="304" r:id="rId15"/>
    <p:sldId id="275" r:id="rId16"/>
    <p:sldId id="305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59" r:id="rId33"/>
    <p:sldId id="294" r:id="rId34"/>
    <p:sldId id="295" r:id="rId35"/>
    <p:sldId id="266" r:id="rId36"/>
    <p:sldId id="296" r:id="rId37"/>
    <p:sldId id="299" r:id="rId38"/>
    <p:sldId id="300" r:id="rId39"/>
    <p:sldId id="270" r:id="rId40"/>
    <p:sldId id="293" r:id="rId41"/>
    <p:sldId id="306" r:id="rId42"/>
    <p:sldId id="307" r:id="rId43"/>
    <p:sldId id="311" r:id="rId44"/>
    <p:sldId id="308" r:id="rId45"/>
    <p:sldId id="312" r:id="rId46"/>
    <p:sldId id="309" r:id="rId47"/>
    <p:sldId id="313" r:id="rId48"/>
    <p:sldId id="271" r:id="rId49"/>
    <p:sldId id="314" r:id="rId50"/>
    <p:sldId id="310" r:id="rId51"/>
    <p:sldId id="315" r:id="rId52"/>
    <p:sldId id="317" r:id="rId53"/>
    <p:sldId id="316" r:id="rId54"/>
    <p:sldId id="268" r:id="rId55"/>
    <p:sldId id="320" r:id="rId56"/>
    <p:sldId id="321" r:id="rId5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588" autoAdjust="0"/>
  </p:normalViewPr>
  <p:slideViewPr>
    <p:cSldViewPr>
      <p:cViewPr varScale="1">
        <p:scale>
          <a:sx n="97" d="100"/>
          <a:sy n="97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72209EB-18B1-4DDE-BD49-C4B5B9595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98C32-F51D-44BB-BE2E-5B28AD303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F818B-D9E4-4AE0-9219-ED48ABFAA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BB06-5553-42E1-85D7-5A5B4DE65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68C58-7AB4-43AB-B49A-FCD028A4F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E4D36-1305-44FB-A741-6B7329346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E9C3-51A1-40ED-9A3B-A4C857819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25128-0731-44D7-AF24-5A1B2E5EA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67EFD-2ECC-4EDB-A847-4E4B9AAD3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92266-2694-4413-967E-C47B57021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2DD8D-6144-445B-B0D5-8AB66B2EE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E0221-9D31-40FE-A423-E812EA156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39F707-504B-4AC0-9FEF-C51CC3609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Bio&amp; 241: 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Unit 2 Lecture 1</a:t>
            </a:r>
          </a:p>
        </p:txBody>
      </p:sp>
      <p:pic>
        <p:nvPicPr>
          <p:cNvPr id="20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1849438"/>
            <a:ext cx="2362200" cy="4518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3505200" cy="41148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3600" b="1" u="sng" smtClean="0"/>
              <a:t>Major Features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3600" b="1" u="sng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sz="3600" b="1" smtClean="0"/>
              <a:t>Head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3600" b="1" u="sng" smtClean="0"/>
              <a:t>Neck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3600" b="1" smtClean="0"/>
              <a:t>Body</a:t>
            </a:r>
          </a:p>
          <a:p>
            <a:endParaRPr lang="en-US" smtClean="0"/>
          </a:p>
        </p:txBody>
      </p:sp>
      <p:pic>
        <p:nvPicPr>
          <p:cNvPr id="11268" name="Picture 4" descr="Mandible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6670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7543800" y="3962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192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4038600" cy="41148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3600" b="1" u="sng" smtClean="0"/>
              <a:t>Major Features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3600" b="1" u="sng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sz="3600" b="1" smtClean="0"/>
              <a:t>Head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3600" b="1" smtClean="0"/>
              <a:t>Neck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3600" b="1" u="sng" smtClean="0"/>
              <a:t>Body</a:t>
            </a:r>
          </a:p>
          <a:p>
            <a:endParaRPr lang="en-US" smtClean="0"/>
          </a:p>
        </p:txBody>
      </p:sp>
      <p:pic>
        <p:nvPicPr>
          <p:cNvPr id="12292" name="Picture 4" descr="radiuspr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600200"/>
            <a:ext cx="1244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867400" y="5638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3505200" cy="41148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 u="sng" smtClean="0"/>
              <a:t>Major features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 u="sng" smtClean="0"/>
              <a:t>Angle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 smtClean="0"/>
              <a:t>Ramus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 smtClean="0"/>
              <a:t>Margin  or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 smtClean="0"/>
              <a:t>Border</a:t>
            </a:r>
          </a:p>
        </p:txBody>
      </p:sp>
      <p:pic>
        <p:nvPicPr>
          <p:cNvPr id="13316" name="Picture 4" descr="scapul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524000"/>
            <a:ext cx="46609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7620000" y="11430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6553200" y="6019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105400" y="6461125"/>
            <a:ext cx="157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Inferior angle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019800" y="1143000"/>
            <a:ext cx="1670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Superior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66800" y="1905000"/>
            <a:ext cx="28956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/>
              <a:t>Major features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Angle</a:t>
            </a:r>
          </a:p>
          <a:p>
            <a:pPr>
              <a:spcBef>
                <a:spcPct val="50000"/>
              </a:spcBef>
            </a:pPr>
            <a:r>
              <a:rPr lang="en-US" sz="3200" b="1" u="sng"/>
              <a:t>Ramus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Margin  or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Border</a:t>
            </a:r>
          </a:p>
        </p:txBody>
      </p:sp>
      <p:pic>
        <p:nvPicPr>
          <p:cNvPr id="14340" name="Picture 4" descr="Mandible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590800"/>
            <a:ext cx="5638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10"/>
          <p:cNvSpPr>
            <a:spLocks noChangeArrowheads="1"/>
          </p:cNvSpPr>
          <p:nvPr/>
        </p:nvSpPr>
        <p:spPr bwMode="auto">
          <a:xfrm>
            <a:off x="8156575" y="5105400"/>
            <a:ext cx="895350" cy="530225"/>
          </a:xfrm>
          <a:prstGeom prst="leftArrow">
            <a:avLst>
              <a:gd name="adj1" fmla="val 50000"/>
              <a:gd name="adj2" fmla="val 42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AutoShape 11"/>
          <p:cNvSpPr>
            <a:spLocks noChangeArrowheads="1"/>
          </p:cNvSpPr>
          <p:nvPr/>
        </p:nvSpPr>
        <p:spPr bwMode="auto">
          <a:xfrm>
            <a:off x="2971800" y="6553200"/>
            <a:ext cx="76200" cy="76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971800" cy="41148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 u="sng" smtClean="0"/>
              <a:t>Major features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 smtClean="0"/>
              <a:t>Angle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 smtClean="0"/>
              <a:t>Ramus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 u="sng" smtClean="0"/>
              <a:t>Margin  or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 u="sng" smtClean="0"/>
              <a:t>Border</a:t>
            </a:r>
          </a:p>
        </p:txBody>
      </p:sp>
      <p:pic>
        <p:nvPicPr>
          <p:cNvPr id="15364" name="Picture 4" descr="scapul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00200"/>
            <a:ext cx="46609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486400" y="4724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553200" y="4724400"/>
            <a:ext cx="175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Axillary border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08125" y="2403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14400" y="2133600"/>
            <a:ext cx="27924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Major features</a:t>
            </a:r>
          </a:p>
          <a:p>
            <a:endParaRPr lang="en-US" sz="3200" b="1" u="sng"/>
          </a:p>
          <a:p>
            <a:r>
              <a:rPr lang="en-US" sz="3200" b="1" u="sng"/>
              <a:t>Condyle</a:t>
            </a:r>
          </a:p>
          <a:p>
            <a:endParaRPr lang="en-US" sz="3200" b="1"/>
          </a:p>
          <a:p>
            <a:r>
              <a:rPr lang="en-US" sz="3200" b="1"/>
              <a:t>Epicondyle</a:t>
            </a:r>
          </a:p>
          <a:p>
            <a:endParaRPr lang="en-US" sz="3200" b="1"/>
          </a:p>
          <a:p>
            <a:endParaRPr lang="en-US" sz="3200" b="1"/>
          </a:p>
        </p:txBody>
      </p:sp>
      <p:pic>
        <p:nvPicPr>
          <p:cNvPr id="16389" name="Picture 11" descr="femurlowp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143000"/>
            <a:ext cx="34163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12"/>
          <p:cNvSpPr>
            <a:spLocks noChangeArrowheads="1"/>
          </p:cNvSpPr>
          <p:nvPr/>
        </p:nvSpPr>
        <p:spPr bwMode="auto">
          <a:xfrm>
            <a:off x="4343400" y="5334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AutoShape 13"/>
          <p:cNvSpPr>
            <a:spLocks noChangeArrowheads="1"/>
          </p:cNvSpPr>
          <p:nvPr/>
        </p:nvSpPr>
        <p:spPr bwMode="auto">
          <a:xfrm>
            <a:off x="7391400" y="48768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2819400" y="6172200"/>
            <a:ext cx="176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Lateral condyle</a:t>
            </a:r>
          </a:p>
        </p:txBody>
      </p:sp>
      <p:sp>
        <p:nvSpPr>
          <p:cNvPr id="16393" name="Text Box 15"/>
          <p:cNvSpPr txBox="1">
            <a:spLocks noChangeArrowheads="1"/>
          </p:cNvSpPr>
          <p:nvPr/>
        </p:nvSpPr>
        <p:spPr bwMode="auto">
          <a:xfrm>
            <a:off x="7086600" y="6172200"/>
            <a:ext cx="176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Medial condyle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971800" cy="41148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b="1" u="sng" smtClean="0"/>
              <a:t>Major features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b="1" u="sng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b="1" smtClean="0"/>
              <a:t>Condyle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b="1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b="1" u="sng" smtClean="0"/>
              <a:t>Epicondyle</a:t>
            </a:r>
          </a:p>
        </p:txBody>
      </p:sp>
      <p:pic>
        <p:nvPicPr>
          <p:cNvPr id="17412" name="Picture 4" descr="humeruslo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19200"/>
            <a:ext cx="381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7772400" y="51816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065963" y="6172200"/>
            <a:ext cx="2078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Medial epicondyle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12192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905000"/>
            <a:ext cx="3429000" cy="3505200"/>
          </a:xfrm>
        </p:spPr>
        <p:txBody>
          <a:bodyPr/>
          <a:lstStyle/>
          <a:p>
            <a:r>
              <a:rPr lang="en-US" b="1" u="sng" smtClean="0"/>
              <a:t>Ridges</a:t>
            </a:r>
          </a:p>
          <a:p>
            <a:pPr algn="l"/>
            <a:r>
              <a:rPr lang="en-US" b="1" u="sng" smtClean="0"/>
              <a:t>Line or Linea</a:t>
            </a:r>
          </a:p>
          <a:p>
            <a:pPr algn="l"/>
            <a:r>
              <a:rPr lang="en-US" b="1" smtClean="0"/>
              <a:t>Crest or Crista</a:t>
            </a:r>
          </a:p>
          <a:p>
            <a:pPr algn="l"/>
            <a:r>
              <a:rPr lang="en-US" b="1" smtClean="0"/>
              <a:t>Spine</a:t>
            </a:r>
          </a:p>
        </p:txBody>
      </p:sp>
      <p:pic>
        <p:nvPicPr>
          <p:cNvPr id="18436" name="Picture 4" descr="femurupp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95400"/>
            <a:ext cx="3733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5486400" y="5486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895600" y="5562600"/>
            <a:ext cx="164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Linea Aspera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752600"/>
            <a:ext cx="3124200" cy="3886200"/>
          </a:xfrm>
        </p:spPr>
        <p:txBody>
          <a:bodyPr/>
          <a:lstStyle/>
          <a:p>
            <a:r>
              <a:rPr lang="en-US" b="1" u="sng" smtClean="0"/>
              <a:t>Ridges</a:t>
            </a:r>
          </a:p>
          <a:p>
            <a:pPr algn="l"/>
            <a:r>
              <a:rPr lang="en-US" b="1" smtClean="0"/>
              <a:t>Line or Linea</a:t>
            </a:r>
          </a:p>
          <a:p>
            <a:pPr algn="l"/>
            <a:r>
              <a:rPr lang="en-US" b="1" u="sng" smtClean="0"/>
              <a:t>Crest or Crista</a:t>
            </a:r>
          </a:p>
          <a:p>
            <a:pPr algn="l"/>
            <a:r>
              <a:rPr lang="en-US" b="1" smtClean="0"/>
              <a:t>Spine</a:t>
            </a:r>
          </a:p>
          <a:p>
            <a:endParaRPr lang="en-US" smtClean="0"/>
          </a:p>
        </p:txBody>
      </p:sp>
      <p:pic>
        <p:nvPicPr>
          <p:cNvPr id="19460" name="Picture 4" descr="Internal%20Skull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384300"/>
            <a:ext cx="4419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5715000" y="2209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419600" y="1447800"/>
            <a:ext cx="1387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Crista galli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828800"/>
            <a:ext cx="2895600" cy="3581400"/>
          </a:xfrm>
        </p:spPr>
        <p:txBody>
          <a:bodyPr/>
          <a:lstStyle/>
          <a:p>
            <a:r>
              <a:rPr lang="en-US" b="1" u="sng" smtClean="0"/>
              <a:t>Ridges</a:t>
            </a:r>
          </a:p>
          <a:p>
            <a:pPr algn="l"/>
            <a:r>
              <a:rPr lang="en-US" b="1" smtClean="0"/>
              <a:t>Line or Linea</a:t>
            </a:r>
          </a:p>
          <a:p>
            <a:pPr algn="l"/>
            <a:r>
              <a:rPr lang="en-US" b="1" smtClean="0"/>
              <a:t>Crest or Crista</a:t>
            </a:r>
          </a:p>
          <a:p>
            <a:pPr algn="l"/>
            <a:r>
              <a:rPr lang="en-US" b="1" u="sng" smtClean="0"/>
              <a:t>Spine</a:t>
            </a:r>
          </a:p>
          <a:p>
            <a:endParaRPr lang="en-US" smtClean="0"/>
          </a:p>
        </p:txBody>
      </p:sp>
      <p:pic>
        <p:nvPicPr>
          <p:cNvPr id="20484" name="Picture 4" descr="scapul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00200"/>
            <a:ext cx="46609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5943600" y="3124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5802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/>
              <a:t>Functions of the Skeletal System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327525" y="1641475"/>
            <a:ext cx="24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43148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800" b="1"/>
              <a:t>Support</a:t>
            </a:r>
          </a:p>
          <a:p>
            <a:pPr marL="457200" indent="-457200">
              <a:buFontTx/>
              <a:buAutoNum type="arabicPeriod" startAt="2"/>
            </a:pPr>
            <a:r>
              <a:rPr lang="en-US" sz="2800" b="1"/>
              <a:t>Protection</a:t>
            </a:r>
          </a:p>
          <a:p>
            <a:pPr marL="457200" indent="-457200">
              <a:buFontTx/>
              <a:buAutoNum type="arabicPeriod" startAt="3"/>
            </a:pPr>
            <a:r>
              <a:rPr lang="en-US" sz="2800" b="1"/>
              <a:t>Assistance in Movement</a:t>
            </a:r>
          </a:p>
          <a:p>
            <a:pPr marL="457200" indent="-457200">
              <a:buFontTx/>
              <a:buAutoNum type="arabicPeriod" startAt="4"/>
            </a:pPr>
            <a:r>
              <a:rPr lang="en-US" sz="2800" b="1"/>
              <a:t>Mineral Homeostasis</a:t>
            </a:r>
          </a:p>
          <a:p>
            <a:pPr marL="457200" indent="-457200">
              <a:buFontTx/>
              <a:buAutoNum type="arabicPeriod" startAt="5"/>
            </a:pPr>
            <a:r>
              <a:rPr lang="en-US" sz="2800" b="1"/>
              <a:t>Blood Cell Production</a:t>
            </a:r>
          </a:p>
          <a:p>
            <a:pPr marL="457200" indent="-457200"/>
            <a:r>
              <a:rPr lang="en-US" sz="2800" b="1"/>
              <a:t>6.  Triglyceride Storage</a:t>
            </a:r>
          </a:p>
        </p:txBody>
      </p:sp>
      <p:pic>
        <p:nvPicPr>
          <p:cNvPr id="3077" name="Picture 6" descr="skeleto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81000"/>
            <a:ext cx="23336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600200"/>
            <a:ext cx="2743200" cy="4038600"/>
          </a:xfrm>
        </p:spPr>
        <p:txBody>
          <a:bodyPr/>
          <a:lstStyle/>
          <a:p>
            <a:r>
              <a:rPr lang="en-US" b="1" u="sng" smtClean="0"/>
              <a:t>Processes</a:t>
            </a:r>
          </a:p>
          <a:p>
            <a:pPr algn="l"/>
            <a:r>
              <a:rPr lang="en-US" b="1" u="sng" smtClean="0"/>
              <a:t>Tubercle</a:t>
            </a:r>
          </a:p>
          <a:p>
            <a:pPr algn="l"/>
            <a:r>
              <a:rPr lang="en-US" smtClean="0"/>
              <a:t>Tuberosity</a:t>
            </a:r>
          </a:p>
          <a:p>
            <a:pPr algn="l"/>
            <a:r>
              <a:rPr lang="en-US" smtClean="0"/>
              <a:t>Trochanter</a:t>
            </a:r>
          </a:p>
          <a:p>
            <a:pPr algn="l"/>
            <a:r>
              <a:rPr lang="en-US" smtClean="0"/>
              <a:t>Hamulus</a:t>
            </a:r>
          </a:p>
          <a:p>
            <a:pPr algn="l"/>
            <a:endParaRPr lang="en-US" smtClean="0"/>
          </a:p>
          <a:p>
            <a:pPr algn="l"/>
            <a:endParaRPr lang="en-US" smtClean="0"/>
          </a:p>
        </p:txBody>
      </p:sp>
      <p:pic>
        <p:nvPicPr>
          <p:cNvPr id="21508" name="Picture 4" descr="humerus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95400"/>
            <a:ext cx="2743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 rot="10800000">
            <a:off x="5257800" y="1981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400800" y="2057400"/>
            <a:ext cx="172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Lesser tubercle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00200"/>
            <a:ext cx="2743200" cy="4038600"/>
          </a:xfrm>
        </p:spPr>
        <p:txBody>
          <a:bodyPr/>
          <a:lstStyle/>
          <a:p>
            <a:r>
              <a:rPr lang="en-US" b="1" u="sng" smtClean="0"/>
              <a:t>Processes</a:t>
            </a:r>
          </a:p>
          <a:p>
            <a:pPr algn="l"/>
            <a:r>
              <a:rPr lang="en-US" smtClean="0"/>
              <a:t>Tubercle</a:t>
            </a:r>
          </a:p>
          <a:p>
            <a:pPr algn="l"/>
            <a:r>
              <a:rPr lang="en-US" b="1" u="sng" smtClean="0"/>
              <a:t>Tuberosity</a:t>
            </a:r>
          </a:p>
          <a:p>
            <a:pPr algn="l"/>
            <a:r>
              <a:rPr lang="en-US" smtClean="0"/>
              <a:t>Trochanter</a:t>
            </a:r>
          </a:p>
          <a:p>
            <a:pPr algn="l"/>
            <a:r>
              <a:rPr lang="en-US" smtClean="0"/>
              <a:t>Hamulus</a:t>
            </a:r>
          </a:p>
          <a:p>
            <a:endParaRPr lang="en-US" smtClean="0"/>
          </a:p>
        </p:txBody>
      </p:sp>
      <p:pic>
        <p:nvPicPr>
          <p:cNvPr id="22532" name="Picture 4" descr="radiuspr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95400"/>
            <a:ext cx="1320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 rot="10800000">
            <a:off x="5715000" y="2286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781800" y="2362200"/>
            <a:ext cx="2008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Radial Tuberosity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600200"/>
            <a:ext cx="2667000" cy="4038600"/>
          </a:xfrm>
        </p:spPr>
        <p:txBody>
          <a:bodyPr/>
          <a:lstStyle/>
          <a:p>
            <a:r>
              <a:rPr lang="en-US" b="1" u="sng" smtClean="0"/>
              <a:t>Processes</a:t>
            </a:r>
          </a:p>
          <a:p>
            <a:pPr algn="l"/>
            <a:r>
              <a:rPr lang="en-US" smtClean="0"/>
              <a:t>Tubercle</a:t>
            </a:r>
          </a:p>
          <a:p>
            <a:pPr algn="l"/>
            <a:r>
              <a:rPr lang="en-US" smtClean="0"/>
              <a:t>Tuberosity</a:t>
            </a:r>
          </a:p>
          <a:p>
            <a:pPr algn="l"/>
            <a:r>
              <a:rPr lang="en-US" b="1" u="sng" smtClean="0"/>
              <a:t>Trochanter</a:t>
            </a:r>
          </a:p>
          <a:p>
            <a:pPr algn="l"/>
            <a:r>
              <a:rPr lang="en-US" smtClean="0"/>
              <a:t>Hamulus</a:t>
            </a:r>
          </a:p>
          <a:p>
            <a:endParaRPr lang="en-US" smtClean="0"/>
          </a:p>
        </p:txBody>
      </p:sp>
      <p:pic>
        <p:nvPicPr>
          <p:cNvPr id="23556" name="Picture 4" descr="femurup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371600"/>
            <a:ext cx="350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5"/>
          <p:cNvSpPr>
            <a:spLocks noChangeArrowheads="1"/>
          </p:cNvSpPr>
          <p:nvPr/>
        </p:nvSpPr>
        <p:spPr bwMode="auto">
          <a:xfrm rot="-10562485">
            <a:off x="4892675" y="384333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6324600" y="24384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108825" y="2895600"/>
            <a:ext cx="203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Greater trochanter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934200" y="3962400"/>
            <a:ext cx="1936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Lesser trochanter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2362200" cy="3505200"/>
          </a:xfrm>
        </p:spPr>
        <p:txBody>
          <a:bodyPr/>
          <a:lstStyle/>
          <a:p>
            <a:r>
              <a:rPr lang="en-US" b="1" u="sng" smtClean="0"/>
              <a:t>Processes</a:t>
            </a:r>
          </a:p>
          <a:p>
            <a:pPr algn="l"/>
            <a:r>
              <a:rPr lang="en-US" smtClean="0"/>
              <a:t>Tubercle</a:t>
            </a:r>
          </a:p>
          <a:p>
            <a:pPr algn="l"/>
            <a:r>
              <a:rPr lang="en-US" smtClean="0"/>
              <a:t>Tuberosity</a:t>
            </a:r>
          </a:p>
          <a:p>
            <a:pPr algn="l"/>
            <a:r>
              <a:rPr lang="en-US" smtClean="0"/>
              <a:t>Trochanter</a:t>
            </a:r>
          </a:p>
          <a:p>
            <a:pPr algn="l"/>
            <a:r>
              <a:rPr lang="en-US" b="1" u="sng" smtClean="0"/>
              <a:t>Hamulus</a:t>
            </a:r>
          </a:p>
          <a:p>
            <a:endParaRPr lang="en-US" smtClean="0"/>
          </a:p>
        </p:txBody>
      </p:sp>
      <p:pic>
        <p:nvPicPr>
          <p:cNvPr id="24580" name="Picture 4" descr="Han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320800"/>
            <a:ext cx="37592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4191000" y="5867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447800"/>
            <a:ext cx="2590800" cy="3276600"/>
          </a:xfrm>
        </p:spPr>
        <p:txBody>
          <a:bodyPr/>
          <a:lstStyle/>
          <a:p>
            <a:r>
              <a:rPr lang="en-US" b="1" u="sng" smtClean="0"/>
              <a:t>Openings</a:t>
            </a:r>
          </a:p>
          <a:p>
            <a:pPr algn="l"/>
            <a:r>
              <a:rPr lang="en-US" b="1" u="sng" smtClean="0"/>
              <a:t>Foramen</a:t>
            </a:r>
          </a:p>
          <a:p>
            <a:pPr algn="l"/>
            <a:r>
              <a:rPr lang="en-US" smtClean="0"/>
              <a:t>Meatus</a:t>
            </a:r>
          </a:p>
          <a:p>
            <a:pPr algn="l"/>
            <a:r>
              <a:rPr lang="en-US" smtClean="0"/>
              <a:t>Fissure</a:t>
            </a:r>
          </a:p>
          <a:p>
            <a:pPr algn="l"/>
            <a:r>
              <a:rPr lang="en-US" smtClean="0"/>
              <a:t>Sinus</a:t>
            </a:r>
          </a:p>
        </p:txBody>
      </p:sp>
      <p:pic>
        <p:nvPicPr>
          <p:cNvPr id="25604" name="Picture 7" descr="oscoxal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143000"/>
            <a:ext cx="403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AutoShape 8"/>
          <p:cNvSpPr>
            <a:spLocks noChangeArrowheads="1"/>
          </p:cNvSpPr>
          <p:nvPr/>
        </p:nvSpPr>
        <p:spPr bwMode="auto">
          <a:xfrm rot="-10635201">
            <a:off x="4506913" y="5129213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1981200" y="5105400"/>
            <a:ext cx="2078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Obturator foramen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0513"/>
            <a:ext cx="7772400" cy="9906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57313"/>
            <a:ext cx="2819400" cy="3733800"/>
          </a:xfrm>
        </p:spPr>
        <p:txBody>
          <a:bodyPr/>
          <a:lstStyle/>
          <a:p>
            <a:r>
              <a:rPr lang="en-US" b="1" u="sng" smtClean="0"/>
              <a:t>Openings</a:t>
            </a:r>
          </a:p>
          <a:p>
            <a:pPr algn="l"/>
            <a:r>
              <a:rPr lang="en-US" smtClean="0"/>
              <a:t>Foramen</a:t>
            </a:r>
          </a:p>
          <a:p>
            <a:pPr algn="l"/>
            <a:r>
              <a:rPr lang="en-US" b="1" u="sng" smtClean="0"/>
              <a:t>Meatus</a:t>
            </a:r>
          </a:p>
          <a:p>
            <a:pPr algn="l"/>
            <a:r>
              <a:rPr lang="en-US" smtClean="0"/>
              <a:t>Fissure</a:t>
            </a:r>
          </a:p>
          <a:p>
            <a:pPr algn="l"/>
            <a:r>
              <a:rPr lang="en-US" smtClean="0"/>
              <a:t>Sinus</a:t>
            </a:r>
          </a:p>
        </p:txBody>
      </p:sp>
      <p:pic>
        <p:nvPicPr>
          <p:cNvPr id="26628" name="Picture 4" descr="Side%20Skull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281113"/>
            <a:ext cx="5943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4724400" y="463391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04800" y="4724400"/>
            <a:ext cx="283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External Auditory Meatus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447800"/>
            <a:ext cx="2362200" cy="3352800"/>
          </a:xfrm>
        </p:spPr>
        <p:txBody>
          <a:bodyPr/>
          <a:lstStyle/>
          <a:p>
            <a:r>
              <a:rPr lang="en-US" b="1" u="sng" smtClean="0"/>
              <a:t>Openings</a:t>
            </a:r>
          </a:p>
          <a:p>
            <a:pPr algn="l"/>
            <a:r>
              <a:rPr lang="en-US" smtClean="0"/>
              <a:t>Foramen</a:t>
            </a:r>
          </a:p>
          <a:p>
            <a:pPr algn="l"/>
            <a:r>
              <a:rPr lang="en-US" smtClean="0"/>
              <a:t>Meatus</a:t>
            </a:r>
          </a:p>
          <a:p>
            <a:pPr algn="l"/>
            <a:r>
              <a:rPr lang="en-US" b="1" u="sng" smtClean="0"/>
              <a:t>Fissure</a:t>
            </a:r>
          </a:p>
          <a:p>
            <a:pPr algn="l"/>
            <a:r>
              <a:rPr lang="en-US" smtClean="0"/>
              <a:t>Sinus</a:t>
            </a:r>
          </a:p>
        </p:txBody>
      </p:sp>
      <p:pic>
        <p:nvPicPr>
          <p:cNvPr id="27652" name="Picture 4" descr="Anterior%20Skull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838200"/>
            <a:ext cx="45593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5"/>
          <p:cNvSpPr>
            <a:spLocks noChangeArrowheads="1"/>
          </p:cNvSpPr>
          <p:nvPr/>
        </p:nvSpPr>
        <p:spPr bwMode="auto">
          <a:xfrm rot="-5400000">
            <a:off x="5317331" y="2607469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810000" y="1828800"/>
            <a:ext cx="286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Superior Orbital Fissure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2362200" cy="3429000"/>
          </a:xfrm>
        </p:spPr>
        <p:txBody>
          <a:bodyPr/>
          <a:lstStyle/>
          <a:p>
            <a:r>
              <a:rPr lang="en-US" b="1" u="sng" smtClean="0"/>
              <a:t>Openings</a:t>
            </a:r>
          </a:p>
          <a:p>
            <a:r>
              <a:rPr lang="en-US" smtClean="0"/>
              <a:t>Foramen</a:t>
            </a:r>
          </a:p>
          <a:p>
            <a:r>
              <a:rPr lang="en-US" smtClean="0"/>
              <a:t>Meatus</a:t>
            </a:r>
          </a:p>
          <a:p>
            <a:r>
              <a:rPr lang="en-US" smtClean="0"/>
              <a:t>Fissure</a:t>
            </a:r>
          </a:p>
          <a:p>
            <a:r>
              <a:rPr lang="en-US" b="1" u="sng" smtClean="0"/>
              <a:t>Sinus</a:t>
            </a:r>
          </a:p>
        </p:txBody>
      </p:sp>
      <p:pic>
        <p:nvPicPr>
          <p:cNvPr id="28676" name="Picture 4" descr="Internal%20Skull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003300"/>
            <a:ext cx="44196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5638800" y="12954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10000" y="990600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Frontal Sinus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0275" y="290513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4075" y="1585913"/>
            <a:ext cx="2819400" cy="3886200"/>
          </a:xfrm>
        </p:spPr>
        <p:txBody>
          <a:bodyPr/>
          <a:lstStyle/>
          <a:p>
            <a:r>
              <a:rPr lang="en-US" b="1" u="sng" smtClean="0"/>
              <a:t>Depressions</a:t>
            </a:r>
          </a:p>
          <a:p>
            <a:pPr algn="l"/>
            <a:r>
              <a:rPr lang="en-US" b="1" smtClean="0"/>
              <a:t>Fossa</a:t>
            </a:r>
          </a:p>
          <a:p>
            <a:pPr algn="l"/>
            <a:r>
              <a:rPr lang="en-US" b="1" smtClean="0"/>
              <a:t>Impression</a:t>
            </a:r>
          </a:p>
          <a:p>
            <a:pPr algn="l"/>
            <a:r>
              <a:rPr lang="en-US" b="1" smtClean="0"/>
              <a:t>Notch</a:t>
            </a:r>
          </a:p>
          <a:p>
            <a:pPr algn="l"/>
            <a:r>
              <a:rPr lang="en-US" b="1" smtClean="0"/>
              <a:t>Sulcus</a:t>
            </a:r>
          </a:p>
        </p:txBody>
      </p:sp>
      <p:pic>
        <p:nvPicPr>
          <p:cNvPr id="29700" name="Picture 4" descr="scapul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0675" y="1585913"/>
            <a:ext cx="46609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6324600" y="3962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 rot="-5400000">
            <a:off x="7298531" y="1845469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324600" y="4572000"/>
            <a:ext cx="209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Infraspinous Fossa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400800" y="1143000"/>
            <a:ext cx="2192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Supraspinous Fossa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90600"/>
            <a:ext cx="2362200" cy="3810000"/>
          </a:xfrm>
        </p:spPr>
        <p:txBody>
          <a:bodyPr/>
          <a:lstStyle/>
          <a:p>
            <a:r>
              <a:rPr lang="en-US" b="1" u="sng" smtClean="0"/>
              <a:t>Depressions</a:t>
            </a:r>
          </a:p>
          <a:p>
            <a:pPr algn="l"/>
            <a:r>
              <a:rPr lang="en-US" b="1" smtClean="0"/>
              <a:t>Fossa</a:t>
            </a:r>
          </a:p>
          <a:p>
            <a:pPr algn="l"/>
            <a:r>
              <a:rPr lang="en-US" b="1" u="sng" smtClean="0"/>
              <a:t>Impression</a:t>
            </a:r>
          </a:p>
          <a:p>
            <a:pPr algn="l"/>
            <a:r>
              <a:rPr lang="en-US" b="1" smtClean="0"/>
              <a:t>Notch</a:t>
            </a:r>
          </a:p>
          <a:p>
            <a:pPr algn="l"/>
            <a:r>
              <a:rPr lang="en-US" b="1" smtClean="0"/>
              <a:t>Sulcus</a:t>
            </a:r>
          </a:p>
          <a:p>
            <a:endParaRPr lang="en-US" smtClean="0"/>
          </a:p>
        </p:txBody>
      </p:sp>
      <p:pic>
        <p:nvPicPr>
          <p:cNvPr id="30724" name="Picture 4" descr="Internal%20Skull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003300"/>
            <a:ext cx="44196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419600" y="5029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34000" y="5410200"/>
            <a:ext cx="2586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Cerebellar impression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703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300" y="0"/>
            <a:ext cx="4838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41325" y="0"/>
            <a:ext cx="3749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Axial Skeleton</a:t>
            </a:r>
          </a:p>
          <a:p>
            <a:r>
              <a:rPr lang="en-US" b="1"/>
              <a:t>(indicated by blue)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914400"/>
            <a:ext cx="4435475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Skull</a:t>
            </a:r>
            <a:r>
              <a:rPr lang="en-US" b="1"/>
              <a:t>		# of Bones</a:t>
            </a:r>
            <a:endParaRPr lang="en-US" b="1" u="sng"/>
          </a:p>
          <a:p>
            <a:r>
              <a:rPr lang="en-US" b="1"/>
              <a:t>Cranium:		8</a:t>
            </a:r>
          </a:p>
          <a:p>
            <a:r>
              <a:rPr lang="en-US" b="1"/>
              <a:t>Face:			14</a:t>
            </a:r>
          </a:p>
          <a:p>
            <a:r>
              <a:rPr lang="en-US" b="1"/>
              <a:t>Auditory Ossicles:	6</a:t>
            </a:r>
          </a:p>
          <a:p>
            <a:r>
              <a:rPr lang="en-US" b="1"/>
              <a:t>Hyoid			1</a:t>
            </a:r>
          </a:p>
          <a:p>
            <a:r>
              <a:rPr lang="en-US" b="1" u="sng"/>
              <a:t>Vertebral Column</a:t>
            </a:r>
            <a:r>
              <a:rPr lang="en-US" b="1"/>
              <a:t>	26</a:t>
            </a:r>
            <a:endParaRPr lang="en-US" b="1" u="sng"/>
          </a:p>
          <a:p>
            <a:r>
              <a:rPr lang="en-US" b="1"/>
              <a:t>Cervical		7</a:t>
            </a:r>
          </a:p>
          <a:p>
            <a:r>
              <a:rPr lang="en-US" b="1"/>
              <a:t>Thoracic		12</a:t>
            </a:r>
          </a:p>
          <a:p>
            <a:r>
              <a:rPr lang="en-US" b="1"/>
              <a:t>Lumbar		5</a:t>
            </a:r>
          </a:p>
          <a:p>
            <a:r>
              <a:rPr lang="en-US" b="1"/>
              <a:t>Sacrum		1</a:t>
            </a:r>
          </a:p>
          <a:p>
            <a:r>
              <a:rPr lang="en-US" b="1"/>
              <a:t>Coccyx		1	</a:t>
            </a:r>
          </a:p>
          <a:p>
            <a:r>
              <a:rPr lang="en-US" b="1"/>
              <a:t>Sternum		1</a:t>
            </a:r>
          </a:p>
          <a:p>
            <a:r>
              <a:rPr lang="en-US" b="1"/>
              <a:t>Ribs			24</a:t>
            </a:r>
          </a:p>
          <a:p>
            <a:endParaRPr lang="en-US" b="1"/>
          </a:p>
          <a:p>
            <a:r>
              <a:rPr lang="en-US" b="1"/>
              <a:t>Axial Skeleton Total		80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066800"/>
            <a:ext cx="2362200" cy="3657600"/>
          </a:xfrm>
        </p:spPr>
        <p:txBody>
          <a:bodyPr/>
          <a:lstStyle/>
          <a:p>
            <a:r>
              <a:rPr lang="en-US" b="1" u="sng" smtClean="0"/>
              <a:t>Depressions</a:t>
            </a:r>
          </a:p>
          <a:p>
            <a:pPr algn="l"/>
            <a:r>
              <a:rPr lang="en-US" b="1" smtClean="0"/>
              <a:t>Fossa</a:t>
            </a:r>
          </a:p>
          <a:p>
            <a:pPr algn="l"/>
            <a:r>
              <a:rPr lang="en-US" b="1" smtClean="0"/>
              <a:t>Impression</a:t>
            </a:r>
          </a:p>
          <a:p>
            <a:pPr algn="l"/>
            <a:r>
              <a:rPr lang="en-US" b="1" u="sng" smtClean="0"/>
              <a:t>Notch</a:t>
            </a:r>
          </a:p>
          <a:p>
            <a:pPr algn="l"/>
            <a:r>
              <a:rPr lang="en-US" b="1" smtClean="0"/>
              <a:t>Sulcus</a:t>
            </a:r>
          </a:p>
          <a:p>
            <a:endParaRPr lang="en-US" smtClean="0"/>
          </a:p>
        </p:txBody>
      </p:sp>
      <p:pic>
        <p:nvPicPr>
          <p:cNvPr id="31748" name="Picture 4" descr="Mandible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133600"/>
            <a:ext cx="624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5715000" y="1600200"/>
            <a:ext cx="530225" cy="895350"/>
          </a:xfrm>
          <a:prstGeom prst="downArrow">
            <a:avLst>
              <a:gd name="adj1" fmla="val 50000"/>
              <a:gd name="adj2" fmla="val 42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248400" y="1600200"/>
            <a:ext cx="2051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Mandibular Notch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71600"/>
            <a:ext cx="2362200" cy="3505200"/>
          </a:xfrm>
        </p:spPr>
        <p:txBody>
          <a:bodyPr/>
          <a:lstStyle/>
          <a:p>
            <a:r>
              <a:rPr lang="en-US" b="1" u="sng" smtClean="0"/>
              <a:t>Depressions</a:t>
            </a:r>
          </a:p>
          <a:p>
            <a:pPr algn="l"/>
            <a:r>
              <a:rPr lang="en-US" b="1" smtClean="0"/>
              <a:t>Fossa</a:t>
            </a:r>
          </a:p>
          <a:p>
            <a:pPr algn="l"/>
            <a:r>
              <a:rPr lang="en-US" b="1" smtClean="0"/>
              <a:t>Impression</a:t>
            </a:r>
          </a:p>
          <a:p>
            <a:pPr algn="l"/>
            <a:r>
              <a:rPr lang="en-US" b="1" smtClean="0"/>
              <a:t>Notch</a:t>
            </a:r>
          </a:p>
          <a:p>
            <a:pPr algn="l"/>
            <a:r>
              <a:rPr lang="en-US" b="1" u="sng" smtClean="0"/>
              <a:t>Sulcus</a:t>
            </a:r>
          </a:p>
          <a:p>
            <a:endParaRPr lang="en-US" smtClean="0"/>
          </a:p>
        </p:txBody>
      </p:sp>
      <p:pic>
        <p:nvPicPr>
          <p:cNvPr id="32772" name="Picture 4" descr="humerus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295400"/>
            <a:ext cx="2667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6324600" y="2057400"/>
            <a:ext cx="895350" cy="530225"/>
          </a:xfrm>
          <a:prstGeom prst="rightArrow">
            <a:avLst>
              <a:gd name="adj1" fmla="val 50000"/>
              <a:gd name="adj2" fmla="val 42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505200" y="2133600"/>
            <a:ext cx="242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Intertubercular Sulcus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HUMERU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0"/>
            <a:ext cx="388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and dors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47800" y="381000"/>
            <a:ext cx="1562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/>
              <a:t>Carpals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17525" y="1285875"/>
            <a:ext cx="230663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800" b="1"/>
              <a:t>2.  Scaphoid</a:t>
            </a:r>
          </a:p>
          <a:p>
            <a:pPr marL="457200" indent="-457200"/>
            <a:r>
              <a:rPr lang="en-US" sz="2800" b="1"/>
              <a:t>3.  Lunate</a:t>
            </a:r>
          </a:p>
          <a:p>
            <a:pPr marL="457200" indent="-457200"/>
            <a:r>
              <a:rPr lang="en-US" sz="2800" b="1"/>
              <a:t>4.  Triquetral</a:t>
            </a:r>
          </a:p>
          <a:p>
            <a:pPr marL="457200" indent="-457200"/>
            <a:r>
              <a:rPr lang="en-US" sz="2800" b="1"/>
              <a:t>5.  Pisiform</a:t>
            </a:r>
          </a:p>
          <a:p>
            <a:pPr marL="457200" indent="-457200"/>
            <a:r>
              <a:rPr lang="en-US" sz="2800" b="1"/>
              <a:t>6.  Trapezium</a:t>
            </a:r>
          </a:p>
          <a:p>
            <a:pPr marL="457200" indent="-457200"/>
            <a:r>
              <a:rPr lang="en-US" sz="2800" b="1"/>
              <a:t>7.  Trapezoid</a:t>
            </a:r>
          </a:p>
          <a:p>
            <a:pPr marL="457200" indent="-457200"/>
            <a:r>
              <a:rPr lang="en-US" sz="2800" b="1"/>
              <a:t>8.  Capitate</a:t>
            </a:r>
          </a:p>
          <a:p>
            <a:pPr marL="457200" indent="-457200"/>
            <a:r>
              <a:rPr lang="en-US" sz="2800" b="1"/>
              <a:t>9.  Hamate</a:t>
            </a:r>
          </a:p>
          <a:p>
            <a:pPr marL="457200" indent="-457200"/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and vent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219200" y="457200"/>
            <a:ext cx="1562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/>
              <a:t>Carpals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2319338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800" b="1"/>
              <a:t>Scaphoid</a:t>
            </a:r>
          </a:p>
          <a:p>
            <a:pPr marL="457200" indent="-457200">
              <a:buFontTx/>
              <a:buAutoNum type="arabicPeriod"/>
            </a:pPr>
            <a:r>
              <a:rPr lang="en-US" sz="2800" b="1"/>
              <a:t>Lunate</a:t>
            </a:r>
          </a:p>
          <a:p>
            <a:pPr marL="457200" indent="-457200">
              <a:buFontTx/>
              <a:buAutoNum type="arabicPeriod"/>
            </a:pPr>
            <a:r>
              <a:rPr lang="en-US" sz="2800" b="1"/>
              <a:t>Triquetral</a:t>
            </a:r>
          </a:p>
          <a:p>
            <a:pPr marL="457200" indent="-457200">
              <a:buFontTx/>
              <a:buAutoNum type="arabicPeriod"/>
            </a:pPr>
            <a:r>
              <a:rPr lang="en-US" sz="2800" b="1"/>
              <a:t>Pisiform</a:t>
            </a:r>
          </a:p>
          <a:p>
            <a:pPr marL="457200" indent="-457200">
              <a:buFontTx/>
              <a:buAutoNum type="arabicPeriod"/>
            </a:pPr>
            <a:r>
              <a:rPr lang="en-US" sz="2800" b="1"/>
              <a:t>Trapezium</a:t>
            </a:r>
          </a:p>
          <a:p>
            <a:pPr marL="457200" indent="-457200">
              <a:buFontTx/>
              <a:buAutoNum type="arabicPeriod"/>
            </a:pPr>
            <a:r>
              <a:rPr lang="en-US" sz="2800" b="1"/>
              <a:t>Trapezoid</a:t>
            </a:r>
          </a:p>
          <a:p>
            <a:pPr marL="457200" indent="-457200">
              <a:buFontTx/>
              <a:buAutoNum type="arabicPeriod"/>
            </a:pPr>
            <a:r>
              <a:rPr lang="en-US" sz="2800" b="1"/>
              <a:t>Capitate</a:t>
            </a:r>
          </a:p>
          <a:p>
            <a:pPr marL="457200" indent="-457200">
              <a:buFontTx/>
              <a:buAutoNum type="arabicPeriod"/>
            </a:pPr>
            <a:r>
              <a:rPr lang="en-US" sz="2800" b="1"/>
              <a:t>Hamate</a:t>
            </a:r>
          </a:p>
          <a:p>
            <a:pPr marL="457200" indent="-45720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AND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609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Can You Name the Carpals?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oot s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09800" y="406400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Tarsals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898525" y="1514475"/>
            <a:ext cx="28384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800" b="1"/>
              <a:t>Calcaneus</a:t>
            </a:r>
          </a:p>
          <a:p>
            <a:pPr marL="457200" indent="-457200">
              <a:buFontTx/>
              <a:buAutoNum type="arabicPeriod" startAt="2"/>
            </a:pPr>
            <a:r>
              <a:rPr lang="en-US" sz="2800" b="1"/>
              <a:t>Talus</a:t>
            </a:r>
          </a:p>
          <a:p>
            <a:pPr marL="457200" indent="-457200">
              <a:buFontTx/>
              <a:buAutoNum type="arabicPeriod" startAt="3"/>
            </a:pPr>
            <a:r>
              <a:rPr lang="en-US" sz="2800" b="1"/>
              <a:t>Navicular</a:t>
            </a:r>
          </a:p>
          <a:p>
            <a:pPr marL="457200" indent="-457200">
              <a:buFontTx/>
              <a:buAutoNum type="arabicPeriod" startAt="4"/>
            </a:pPr>
            <a:r>
              <a:rPr lang="en-US" sz="2800" b="1"/>
              <a:t>Cuboid</a:t>
            </a:r>
          </a:p>
          <a:p>
            <a:pPr marL="457200" indent="-457200"/>
            <a:r>
              <a:rPr lang="en-US" sz="2800" b="1"/>
              <a:t>5.  1</a:t>
            </a:r>
            <a:r>
              <a:rPr lang="en-US" sz="2800" b="1" baseline="30000"/>
              <a:t>st</a:t>
            </a:r>
            <a:r>
              <a:rPr lang="en-US" sz="2800" b="1"/>
              <a:t> Cuneiform</a:t>
            </a:r>
          </a:p>
          <a:p>
            <a:pPr marL="457200" indent="-457200">
              <a:buFontTx/>
              <a:buAutoNum type="arabicPeriod" startAt="6"/>
            </a:pPr>
            <a:r>
              <a:rPr lang="en-US" sz="2800" b="1"/>
              <a:t>2</a:t>
            </a:r>
            <a:r>
              <a:rPr lang="en-US" sz="2800" b="1" baseline="30000"/>
              <a:t>nd</a:t>
            </a:r>
            <a:r>
              <a:rPr lang="en-US" sz="2800" b="1"/>
              <a:t> Cuneiform</a:t>
            </a:r>
          </a:p>
          <a:p>
            <a:pPr marL="457200" indent="-457200">
              <a:buFontTx/>
              <a:buAutoNum type="arabicPeriod" startAt="7"/>
            </a:pPr>
            <a:r>
              <a:rPr lang="en-US" sz="2800" b="1"/>
              <a:t>3</a:t>
            </a:r>
            <a:r>
              <a:rPr lang="en-US" sz="2800" b="1" baseline="30000"/>
              <a:t>rd</a:t>
            </a:r>
            <a:r>
              <a:rPr lang="en-US" sz="2800" b="1"/>
              <a:t> Cuneiform</a:t>
            </a:r>
          </a:p>
          <a:p>
            <a:pPr marL="457200" indent="-457200"/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ootlate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581400"/>
            <a:ext cx="6477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66800" y="1295400"/>
            <a:ext cx="1631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Tarsals</a:t>
            </a:r>
          </a:p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267200" y="304800"/>
            <a:ext cx="283845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800" b="1"/>
              <a:t>Calcaneus</a:t>
            </a:r>
          </a:p>
          <a:p>
            <a:pPr marL="457200" indent="-457200">
              <a:buFontTx/>
              <a:buAutoNum type="arabicPeriod" startAt="2"/>
            </a:pPr>
            <a:r>
              <a:rPr lang="en-US" sz="2800" b="1"/>
              <a:t>Talus</a:t>
            </a:r>
          </a:p>
          <a:p>
            <a:pPr marL="457200" indent="-457200">
              <a:buFontTx/>
              <a:buAutoNum type="arabicPeriod" startAt="3"/>
            </a:pPr>
            <a:r>
              <a:rPr lang="en-US" sz="2800" b="1"/>
              <a:t>Navicular</a:t>
            </a:r>
          </a:p>
          <a:p>
            <a:pPr marL="457200" indent="-457200">
              <a:buFontTx/>
              <a:buAutoNum type="arabicPeriod" startAt="4"/>
            </a:pPr>
            <a:r>
              <a:rPr lang="en-US" sz="2800" b="1"/>
              <a:t>Cuboid</a:t>
            </a:r>
          </a:p>
          <a:p>
            <a:pPr marL="457200" indent="-457200"/>
            <a:r>
              <a:rPr lang="en-US" sz="2800" b="1"/>
              <a:t>5.  1</a:t>
            </a:r>
            <a:r>
              <a:rPr lang="en-US" sz="2800" b="1" baseline="30000"/>
              <a:t>st</a:t>
            </a:r>
            <a:r>
              <a:rPr lang="en-US" sz="2800" b="1"/>
              <a:t> Cuneiform</a:t>
            </a:r>
          </a:p>
          <a:p>
            <a:pPr marL="457200" indent="-457200">
              <a:buFontTx/>
              <a:buAutoNum type="arabicPeriod" startAt="6"/>
            </a:pPr>
            <a:r>
              <a:rPr lang="en-US" sz="2800" b="1"/>
              <a:t>2</a:t>
            </a:r>
            <a:r>
              <a:rPr lang="en-US" sz="2800" b="1" baseline="30000"/>
              <a:t>nd</a:t>
            </a:r>
            <a:r>
              <a:rPr lang="en-US" sz="2800" b="1"/>
              <a:t> Cuneiform</a:t>
            </a:r>
          </a:p>
          <a:p>
            <a:pPr marL="457200" indent="-457200">
              <a:buFontTx/>
              <a:buAutoNum type="arabicPeriod" startAt="7"/>
            </a:pPr>
            <a:r>
              <a:rPr lang="en-US" sz="2800" b="1"/>
              <a:t>3</a:t>
            </a:r>
            <a:r>
              <a:rPr lang="en-US" sz="2800" b="1" baseline="30000"/>
              <a:t>rd</a:t>
            </a:r>
            <a:r>
              <a:rPr lang="en-US" sz="2800" b="1"/>
              <a:t> Cuneiform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OOT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7391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4926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66"/>
                </a:solidFill>
              </a:rPr>
              <a:t>Can you name the Tarsals?</a:t>
            </a:r>
          </a:p>
        </p:txBody>
      </p:sp>
      <p:pic>
        <p:nvPicPr>
          <p:cNvPr id="39940" name="Picture 4" descr="FOOT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4425"/>
            <a:ext cx="62484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etal%20Skull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0"/>
            <a:ext cx="70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04800" y="552450"/>
            <a:ext cx="6092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 Fetal Skull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28600" y="1371600"/>
            <a:ext cx="2378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Fontanels</a:t>
            </a: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6324600" y="4876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8655050" y="22098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AutoShape 6"/>
          <p:cNvSpPr>
            <a:spLocks noChangeArrowheads="1"/>
          </p:cNvSpPr>
          <p:nvPr/>
        </p:nvSpPr>
        <p:spPr bwMode="auto">
          <a:xfrm>
            <a:off x="3352800" y="5257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AutoShape 6"/>
          <p:cNvSpPr>
            <a:spLocks noChangeArrowheads="1"/>
          </p:cNvSpPr>
          <p:nvPr/>
        </p:nvSpPr>
        <p:spPr bwMode="auto">
          <a:xfrm>
            <a:off x="6019800" y="1600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703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228600"/>
            <a:ext cx="403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Appendicular Skeleton</a:t>
            </a:r>
          </a:p>
          <a:p>
            <a:pPr algn="ctr"/>
            <a:r>
              <a:rPr lang="en-US" b="1"/>
              <a:t>( in bone color)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12725" y="1412875"/>
            <a:ext cx="43053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Pectoral Girdle</a:t>
            </a:r>
            <a:r>
              <a:rPr lang="en-US" b="1"/>
              <a:t>	# 0f Bones</a:t>
            </a:r>
          </a:p>
          <a:p>
            <a:r>
              <a:rPr lang="en-US" b="1"/>
              <a:t>Clavicle			2</a:t>
            </a:r>
          </a:p>
          <a:p>
            <a:r>
              <a:rPr lang="en-US" b="1"/>
              <a:t>Scapula			2</a:t>
            </a:r>
          </a:p>
          <a:p>
            <a:endParaRPr lang="en-US" b="1" u="sng"/>
          </a:p>
          <a:p>
            <a:r>
              <a:rPr lang="en-US" b="1" u="sng"/>
              <a:t>Upper Extremities</a:t>
            </a:r>
            <a:endParaRPr lang="en-US" b="1"/>
          </a:p>
          <a:p>
            <a:r>
              <a:rPr lang="en-US" b="1"/>
              <a:t>Humerus			2</a:t>
            </a:r>
          </a:p>
          <a:p>
            <a:r>
              <a:rPr lang="en-US" b="1"/>
              <a:t>Ulna				2</a:t>
            </a:r>
          </a:p>
          <a:p>
            <a:r>
              <a:rPr lang="en-US" b="1"/>
              <a:t>Radius			2</a:t>
            </a:r>
          </a:p>
          <a:p>
            <a:r>
              <a:rPr lang="en-US" b="1"/>
              <a:t>Carpals			16</a:t>
            </a:r>
          </a:p>
          <a:p>
            <a:r>
              <a:rPr lang="en-US" b="1"/>
              <a:t>Metacarpals			10</a:t>
            </a:r>
          </a:p>
          <a:p>
            <a:r>
              <a:rPr lang="en-US" b="1"/>
              <a:t>Phalanges			28</a:t>
            </a:r>
            <a:endParaRPr lang="en-US" b="1" u="sng"/>
          </a:p>
          <a:p>
            <a:endParaRPr lang="en-US" b="1" u="sng"/>
          </a:p>
          <a:p>
            <a:endParaRPr lang="en-US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170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08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tl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447800"/>
            <a:ext cx="441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1704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704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Ax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7100" y="1295400"/>
            <a:ext cx="44069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703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nterior%20Skull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6350"/>
            <a:ext cx="573722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703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nternal%20Skull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556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AutoShape 3"/>
          <p:cNvSpPr>
            <a:spLocks/>
          </p:cNvSpPr>
          <p:nvPr/>
        </p:nvSpPr>
        <p:spPr bwMode="auto">
          <a:xfrm>
            <a:off x="6553200" y="2362200"/>
            <a:ext cx="438150" cy="987425"/>
          </a:xfrm>
          <a:prstGeom prst="rightBrace">
            <a:avLst>
              <a:gd name="adj1" fmla="val 1878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3962400" y="2590800"/>
            <a:ext cx="430213" cy="119063"/>
          </a:xfrm>
          <a:prstGeom prst="leftArrow">
            <a:avLst>
              <a:gd name="adj1" fmla="val 50000"/>
              <a:gd name="adj2" fmla="val 90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4038600" y="2895600"/>
            <a:ext cx="430213" cy="119063"/>
          </a:xfrm>
          <a:prstGeom prst="leftArrow">
            <a:avLst>
              <a:gd name="adj1" fmla="val 50000"/>
              <a:gd name="adj2" fmla="val 90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886200" y="2133600"/>
            <a:ext cx="192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Chiasmatic groove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191000" y="3124200"/>
            <a:ext cx="199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Hypophyseal fossa</a:t>
            </a:r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7086600" y="2667000"/>
            <a:ext cx="171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Sella turcica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703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ide%20Skull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703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703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0"/>
            <a:ext cx="36734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Appendicular Skeleton</a:t>
            </a:r>
          </a:p>
          <a:p>
            <a:pPr algn="ctr"/>
            <a:r>
              <a:rPr lang="en-US" b="1"/>
              <a:t>( in bone color)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923925"/>
            <a:ext cx="434022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Pelvic Girdle</a:t>
            </a:r>
            <a:r>
              <a:rPr lang="en-US" b="1"/>
              <a:t>		# 0f Bones</a:t>
            </a:r>
          </a:p>
          <a:p>
            <a:r>
              <a:rPr lang="en-US" b="1"/>
              <a:t>Os Coxae			2</a:t>
            </a:r>
          </a:p>
          <a:p>
            <a:endParaRPr lang="en-US" b="1"/>
          </a:p>
          <a:p>
            <a:r>
              <a:rPr lang="en-US" b="1" u="sng"/>
              <a:t>Lower Extremities</a:t>
            </a:r>
            <a:endParaRPr lang="en-US" b="1"/>
          </a:p>
          <a:p>
            <a:r>
              <a:rPr lang="en-US" b="1"/>
              <a:t>Femur				2</a:t>
            </a:r>
          </a:p>
          <a:p>
            <a:r>
              <a:rPr lang="en-US" b="1"/>
              <a:t>Fibula				2</a:t>
            </a:r>
          </a:p>
          <a:p>
            <a:r>
              <a:rPr lang="en-US" b="1"/>
              <a:t>Tibia				2</a:t>
            </a:r>
          </a:p>
          <a:p>
            <a:r>
              <a:rPr lang="en-US" b="1"/>
              <a:t>Patella				2</a:t>
            </a:r>
          </a:p>
          <a:p>
            <a:r>
              <a:rPr lang="en-US" b="1"/>
              <a:t>Tarsals			14</a:t>
            </a:r>
          </a:p>
          <a:p>
            <a:r>
              <a:rPr lang="en-US" b="1"/>
              <a:t>Metatarsals			10</a:t>
            </a:r>
          </a:p>
          <a:p>
            <a:r>
              <a:rPr lang="en-US" b="1"/>
              <a:t>Phalanges			28</a:t>
            </a:r>
          </a:p>
          <a:p>
            <a:endParaRPr lang="en-US" b="1"/>
          </a:p>
          <a:p>
            <a:r>
              <a:rPr lang="en-US" b="1"/>
              <a:t>Appendicular Total		126</a:t>
            </a:r>
            <a:endParaRPr lang="en-US" b="1" u="sng"/>
          </a:p>
          <a:p>
            <a:endParaRPr lang="en-US" b="1"/>
          </a:p>
          <a:p>
            <a:r>
              <a:rPr lang="en-US" b="1"/>
              <a:t>Skeleton Total		206</a:t>
            </a:r>
          </a:p>
          <a:p>
            <a:endParaRPr lang="en-US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nferior%20Skull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703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kull%20From%20Behind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32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1703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WRIST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0063" y="1246188"/>
            <a:ext cx="306387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securedownload.lww.com/downloads/thePoint/9780781762748_Moore/9780781773553_IR/Image_Bank/jpg/labeled/moore-T03-01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914400"/>
            <a:ext cx="85534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securedownload.lww.com/downloads/thePoint/9780781762748_Moore/9780781773553_IR/Image_Bank/jpg/labeled/moore-T03-01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4978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703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OE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4114800" y="19812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10200" y="19812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Another common example of a Sesamoid 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kull%20From%20Behind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32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4495800" y="23622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181600" y="1905000"/>
            <a:ext cx="213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Wormian 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Anatomical Terms for Bone Features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203325" y="2251075"/>
            <a:ext cx="359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33400" y="2133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838200" y="2057400"/>
            <a:ext cx="4267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sng"/>
              <a:t>Major Features</a:t>
            </a:r>
          </a:p>
          <a:p>
            <a:endParaRPr lang="en-US" sz="3600" b="1" u="sng"/>
          </a:p>
          <a:p>
            <a:r>
              <a:rPr lang="en-US" sz="3600" b="1" u="sng"/>
              <a:t>Head</a:t>
            </a:r>
          </a:p>
          <a:p>
            <a:r>
              <a:rPr lang="en-US" sz="3600" b="1"/>
              <a:t>Neck</a:t>
            </a:r>
          </a:p>
          <a:p>
            <a:r>
              <a:rPr lang="en-US" sz="3600" b="1"/>
              <a:t>Body</a:t>
            </a:r>
          </a:p>
        </p:txBody>
      </p:sp>
      <p:sp>
        <p:nvSpPr>
          <p:cNvPr id="10246" name="Line 9"/>
          <p:cNvSpPr>
            <a:spLocks noChangeShapeType="1"/>
          </p:cNvSpPr>
          <p:nvPr/>
        </p:nvSpPr>
        <p:spPr bwMode="auto">
          <a:xfrm flipH="1">
            <a:off x="7239000" y="5105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>
            <a:off x="7696200" y="1600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 flipH="1" flipV="1">
            <a:off x="7696200" y="2514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249" name="Picture 14" descr="humerusu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1295400"/>
            <a:ext cx="2819400" cy="5562600"/>
          </a:xfrm>
          <a:noFill/>
        </p:spPr>
      </p:pic>
      <p:sp>
        <p:nvSpPr>
          <p:cNvPr id="10250" name="AutoShape 18"/>
          <p:cNvSpPr>
            <a:spLocks noChangeArrowheads="1"/>
          </p:cNvSpPr>
          <p:nvPr/>
        </p:nvSpPr>
        <p:spPr bwMode="auto">
          <a:xfrm>
            <a:off x="7924800" y="14478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L:\templates\Blank Presentation.pot</Template>
  <TotalTime>1189</TotalTime>
  <Words>427</Words>
  <Application>Microsoft PowerPoint</Application>
  <PresentationFormat>On-screen Show (4:3)</PresentationFormat>
  <Paragraphs>254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Blank Presentation</vt:lpstr>
      <vt:lpstr>Bio&amp; 241:  Unit 2 Lecture 1</vt:lpstr>
      <vt:lpstr>Slide 2</vt:lpstr>
      <vt:lpstr>Slide 3</vt:lpstr>
      <vt:lpstr>Slide 4</vt:lpstr>
      <vt:lpstr>Slide 5</vt:lpstr>
      <vt:lpstr>Slide 6</vt:lpstr>
      <vt:lpstr>Slide 7</vt:lpstr>
      <vt:lpstr>Slide 8</vt:lpstr>
      <vt:lpstr>Anatomical Terms for Bone Features</vt:lpstr>
      <vt:lpstr>Anatomical Terms for Bone Features</vt:lpstr>
      <vt:lpstr>Anatomical Terms for Bone Features</vt:lpstr>
      <vt:lpstr>Anatomical Terms for Bone Features</vt:lpstr>
      <vt:lpstr>Anatomical Terms for Bone Features</vt:lpstr>
      <vt:lpstr>Anatomical Terms for Bone Features</vt:lpstr>
      <vt:lpstr>Anatomical Terms for Bone Features</vt:lpstr>
      <vt:lpstr>Anatomical Terms for Bone Features</vt:lpstr>
      <vt:lpstr>Anatomical Terms for Bone Features</vt:lpstr>
      <vt:lpstr>Anatomical Terms for Bone Features</vt:lpstr>
      <vt:lpstr>Anatomical Terms for Bone Features</vt:lpstr>
      <vt:lpstr>Anatomical Terms for Bone Features</vt:lpstr>
      <vt:lpstr>Anatomical Terms for Bone Features</vt:lpstr>
      <vt:lpstr>Anatomical Terms for Bone Features</vt:lpstr>
      <vt:lpstr>Anatomical Terms for Bone Features</vt:lpstr>
      <vt:lpstr>Anatomical Terms for Bone Features</vt:lpstr>
      <vt:lpstr>Anatomical Terms for Bone Features</vt:lpstr>
      <vt:lpstr>Anatomical Terms for Bone Features</vt:lpstr>
      <vt:lpstr>Anatomical Terms for Bone Features</vt:lpstr>
      <vt:lpstr>Anatomical Terms for Bone Features</vt:lpstr>
      <vt:lpstr>Anatomical Terms for Bone Features</vt:lpstr>
      <vt:lpstr>Anatomical Terms for Bone Features</vt:lpstr>
      <vt:lpstr>Anatomical Terms for Bone Features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Company>Spokane Falls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garyb</dc:creator>
  <cp:lastModifiedBy>GaryB</cp:lastModifiedBy>
  <cp:revision>57</cp:revision>
  <dcterms:created xsi:type="dcterms:W3CDTF">2001-09-26T21:35:51Z</dcterms:created>
  <dcterms:modified xsi:type="dcterms:W3CDTF">2009-01-28T05:22:20Z</dcterms:modified>
</cp:coreProperties>
</file>